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1773" r:id="rId5"/>
    <p:sldId id="1724" r:id="rId6"/>
    <p:sldId id="1764" r:id="rId7"/>
    <p:sldId id="1769" r:id="rId8"/>
    <p:sldId id="1786" r:id="rId9"/>
    <p:sldId id="1787" r:id="rId10"/>
    <p:sldId id="1788" r:id="rId11"/>
    <p:sldId id="1790" r:id="rId12"/>
    <p:sldId id="1789" r:id="rId13"/>
    <p:sldId id="1791" r:id="rId14"/>
    <p:sldId id="1797" r:id="rId15"/>
    <p:sldId id="1775" r:id="rId16"/>
    <p:sldId id="1776" r:id="rId17"/>
    <p:sldId id="1777" r:id="rId18"/>
    <p:sldId id="1798" r:id="rId19"/>
    <p:sldId id="1781" r:id="rId20"/>
    <p:sldId id="1782" r:id="rId21"/>
    <p:sldId id="1783" r:id="rId22"/>
    <p:sldId id="1796" r:id="rId23"/>
    <p:sldId id="1701"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396"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2024-12-30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2024-12-30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pi/deki/files/124389/Library_Level_Patron_Notifications.pptx?revision=1" TargetMode="External"/><Relationship Id="rId2" Type="http://schemas.openxmlformats.org/officeDocument/2006/relationships/hyperlink" Target="https://www.youtube.com/watch?v=Isn4c9O9K6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p:txBody>
          <a:bodyPr/>
          <a:lstStyle/>
          <a:p>
            <a:r>
              <a:rPr lang="en-US" b="0" i="0" u="none" strike="noStrike" kern="1200" baseline="0" dirty="0">
                <a:solidFill>
                  <a:srgbClr val="000000"/>
                </a:solidFill>
                <a:latin typeface="Calibri" panose="020F0502020204030204" pitchFamily="34" charset="0"/>
              </a:rPr>
              <a:t>Library Level Patron Notification Logos</a:t>
            </a:r>
            <a:br>
              <a:rPr lang="en-US" b="0" i="0" u="none" strike="noStrike" kern="1200" baseline="0" dirty="0">
                <a:solidFill>
                  <a:srgbClr val="000000"/>
                </a:solidFill>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D0A27-DE2A-BF9B-DFC4-46D4C628D875}"/>
              </a:ext>
            </a:extLst>
          </p:cNvPr>
          <p:cNvPicPr>
            <a:picLocks noChangeAspect="1"/>
          </p:cNvPicPr>
          <p:nvPr/>
        </p:nvPicPr>
        <p:blipFill>
          <a:blip r:embed="rId2"/>
          <a:stretch>
            <a:fillRect/>
          </a:stretch>
        </p:blipFill>
        <p:spPr>
          <a:xfrm>
            <a:off x="0" y="1763801"/>
            <a:ext cx="9144000" cy="23921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Here we have chosen "Main Library" and the corresponding logo.</a:t>
            </a:r>
          </a:p>
        </p:txBody>
      </p:sp>
      <p:cxnSp>
        <p:nvCxnSpPr>
          <p:cNvPr id="8" name="Straight Arrow Connector 7">
            <a:extLst>
              <a:ext uri="{FF2B5EF4-FFF2-40B4-BE49-F238E27FC236}">
                <a16:creationId xmlns:a16="http://schemas.microsoft.com/office/drawing/2014/main" id="{71BA09BC-EC0B-484F-BBBC-11D4120ACD83}"/>
              </a:ext>
            </a:extLst>
          </p:cNvPr>
          <p:cNvCxnSpPr/>
          <p:nvPr/>
        </p:nvCxnSpPr>
        <p:spPr>
          <a:xfrm flipH="1">
            <a:off x="1979712" y="1879744"/>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1F1DC3-983C-445F-83AF-09FB6FA2FB73}"/>
              </a:ext>
            </a:extLst>
          </p:cNvPr>
          <p:cNvCxnSpPr/>
          <p:nvPr/>
        </p:nvCxnSpPr>
        <p:spPr>
          <a:xfrm flipH="1">
            <a:off x="3059832" y="3247896"/>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20548E8-F8E3-FD09-7864-CD745E4ABE7F}"/>
              </a:ext>
            </a:extLst>
          </p:cNvPr>
          <p:cNvSpPr/>
          <p:nvPr/>
        </p:nvSpPr>
        <p:spPr>
          <a:xfrm>
            <a:off x="8676456" y="2095768"/>
            <a:ext cx="442462" cy="2880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63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96E6-C61D-8C4F-CD7D-40AF02FCC4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3A6143B-5F5D-5792-B44B-64A3EE5C4C7F}"/>
              </a:ext>
            </a:extLst>
          </p:cNvPr>
          <p:cNvPicPr>
            <a:picLocks noChangeAspect="1"/>
          </p:cNvPicPr>
          <p:nvPr/>
        </p:nvPicPr>
        <p:blipFill>
          <a:blip r:embed="rId2"/>
          <a:stretch>
            <a:fillRect/>
          </a:stretch>
        </p:blipFill>
        <p:spPr>
          <a:xfrm>
            <a:off x="0" y="1737488"/>
            <a:ext cx="9144000" cy="2418438"/>
          </a:xfrm>
          <a:prstGeom prst="rect">
            <a:avLst/>
          </a:prstGeom>
          <a:ln>
            <a:solidFill>
              <a:schemeClr val="tx1"/>
            </a:solidFill>
          </a:ln>
        </p:spPr>
      </p:pic>
      <p:sp>
        <p:nvSpPr>
          <p:cNvPr id="3" name="Title 2">
            <a:extLst>
              <a:ext uri="{FF2B5EF4-FFF2-40B4-BE49-F238E27FC236}">
                <a16:creationId xmlns:a16="http://schemas.microsoft.com/office/drawing/2014/main" id="{F370E66B-AE6A-6B69-5234-604F9478E957}"/>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4EED2F79-2D8D-792A-FD54-C544535F9562}"/>
              </a:ext>
            </a:extLst>
          </p:cNvPr>
          <p:cNvSpPr txBox="1">
            <a:spLocks/>
          </p:cNvSpPr>
          <p:nvPr/>
        </p:nvSpPr>
        <p:spPr>
          <a:xfrm>
            <a:off x="310987" y="843558"/>
            <a:ext cx="8496944"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Here we have chosen "Library and Information Science  Library" and the corresponding logo.</a:t>
            </a:r>
          </a:p>
        </p:txBody>
      </p:sp>
      <p:cxnSp>
        <p:nvCxnSpPr>
          <p:cNvPr id="8" name="Straight Arrow Connector 7">
            <a:extLst>
              <a:ext uri="{FF2B5EF4-FFF2-40B4-BE49-F238E27FC236}">
                <a16:creationId xmlns:a16="http://schemas.microsoft.com/office/drawing/2014/main" id="{D5744AD6-72D8-CDF7-658F-5FF1DC409691}"/>
              </a:ext>
            </a:extLst>
          </p:cNvPr>
          <p:cNvCxnSpPr/>
          <p:nvPr/>
        </p:nvCxnSpPr>
        <p:spPr>
          <a:xfrm flipH="1">
            <a:off x="2987824" y="1860070"/>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B52CFC8-B052-04B7-4270-CA239E2D8A78}"/>
              </a:ext>
            </a:extLst>
          </p:cNvPr>
          <p:cNvCxnSpPr/>
          <p:nvPr/>
        </p:nvCxnSpPr>
        <p:spPr>
          <a:xfrm flipH="1">
            <a:off x="3059832" y="3228222"/>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1ABF3D-B255-4D52-636C-3E5E1F5D2AA2}"/>
              </a:ext>
            </a:extLst>
          </p:cNvPr>
          <p:cNvSpPr/>
          <p:nvPr/>
        </p:nvSpPr>
        <p:spPr>
          <a:xfrm>
            <a:off x="8748464" y="2076094"/>
            <a:ext cx="370454" cy="3516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16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For example</a:t>
            </a:r>
          </a:p>
        </p:txBody>
      </p:sp>
    </p:spTree>
    <p:extLst>
      <p:ext uri="{BB962C8B-B14F-4D97-AF65-F5344CB8AC3E}">
        <p14:creationId xmlns:p14="http://schemas.microsoft.com/office/powerpoint/2010/main" val="188592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769E69-1882-92DF-431D-441C0731272C}"/>
              </a:ext>
            </a:extLst>
          </p:cNvPr>
          <p:cNvPicPr>
            <a:picLocks noChangeAspect="1"/>
          </p:cNvPicPr>
          <p:nvPr/>
        </p:nvPicPr>
        <p:blipFill>
          <a:blip r:embed="rId2"/>
          <a:stretch>
            <a:fillRect/>
          </a:stretch>
        </p:blipFill>
        <p:spPr>
          <a:xfrm>
            <a:off x="0" y="1626358"/>
            <a:ext cx="9144000" cy="260157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720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Patron Alicia Chen has two items on loan:  One in the "Main Library" and one in the "Library and Information Science Library"</a:t>
            </a:r>
          </a:p>
        </p:txBody>
      </p:sp>
      <p:sp>
        <p:nvSpPr>
          <p:cNvPr id="9" name="Rectangle 8">
            <a:extLst>
              <a:ext uri="{FF2B5EF4-FFF2-40B4-BE49-F238E27FC236}">
                <a16:creationId xmlns:a16="http://schemas.microsoft.com/office/drawing/2014/main" id="{9E9D2EBD-E4AD-47C7-BF64-AF5F2384D881}"/>
              </a:ext>
            </a:extLst>
          </p:cNvPr>
          <p:cNvSpPr/>
          <p:nvPr/>
        </p:nvSpPr>
        <p:spPr>
          <a:xfrm>
            <a:off x="5004048" y="2427734"/>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A8F5E4-C1C7-4E4D-ABE8-6FAB45DF42F0}"/>
              </a:ext>
            </a:extLst>
          </p:cNvPr>
          <p:cNvSpPr/>
          <p:nvPr/>
        </p:nvSpPr>
        <p:spPr>
          <a:xfrm>
            <a:off x="5036016" y="3428784"/>
            <a:ext cx="104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01007D-A2D2-447A-90D7-C93624D7E0BD}"/>
              </a:ext>
            </a:extLst>
          </p:cNvPr>
          <p:cNvSpPr/>
          <p:nvPr/>
        </p:nvSpPr>
        <p:spPr>
          <a:xfrm>
            <a:off x="107504" y="1995686"/>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75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031E80-47D2-A753-9FA3-84E2E7B46D33}"/>
              </a:ext>
            </a:extLst>
          </p:cNvPr>
          <p:cNvPicPr>
            <a:picLocks noChangeAspect="1"/>
          </p:cNvPicPr>
          <p:nvPr/>
        </p:nvPicPr>
        <p:blipFill>
          <a:blip r:embed="rId2"/>
          <a:stretch>
            <a:fillRect/>
          </a:stretch>
        </p:blipFill>
        <p:spPr>
          <a:xfrm>
            <a:off x="0" y="1780088"/>
            <a:ext cx="9144000" cy="158332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84C1266D-D3B7-4387-84EB-7FB012DA41D5}"/>
              </a:ext>
            </a:extLst>
          </p:cNvPr>
          <p:cNvSpPr txBox="1">
            <a:spLocks/>
          </p:cNvSpPr>
          <p:nvPr/>
        </p:nvSpPr>
        <p:spPr>
          <a:xfrm>
            <a:off x="310987" y="843558"/>
            <a:ext cx="8496944" cy="8640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At "Configuration &gt; Fulfillment &gt; General  &gt; Other Settings" the Parameter "</a:t>
            </a:r>
            <a:r>
              <a:rPr lang="en-US" sz="1800" dirty="0" err="1"/>
              <a:t>separate_patron_notifications</a:t>
            </a:r>
            <a:r>
              <a:rPr lang="en-US" sz="1800" dirty="0"/>
              <a:t>" is set to "true".  This means that separate patron notifications are sent per library, thereby enabling a logo per library.</a:t>
            </a:r>
          </a:p>
        </p:txBody>
      </p:sp>
      <p:sp>
        <p:nvSpPr>
          <p:cNvPr id="11" name="Rectangle 10">
            <a:extLst>
              <a:ext uri="{FF2B5EF4-FFF2-40B4-BE49-F238E27FC236}">
                <a16:creationId xmlns:a16="http://schemas.microsoft.com/office/drawing/2014/main" id="{290CBF56-C782-4DA9-9037-42754DDF5CE3}"/>
              </a:ext>
            </a:extLst>
          </p:cNvPr>
          <p:cNvSpPr/>
          <p:nvPr/>
        </p:nvSpPr>
        <p:spPr>
          <a:xfrm>
            <a:off x="3604092" y="3067763"/>
            <a:ext cx="504056" cy="224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1DC4FE-22C3-9E87-1AAD-212A28AF46E2}"/>
              </a:ext>
            </a:extLst>
          </p:cNvPr>
          <p:cNvSpPr/>
          <p:nvPr/>
        </p:nvSpPr>
        <p:spPr>
          <a:xfrm>
            <a:off x="539552" y="3075806"/>
            <a:ext cx="1656184" cy="224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17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2BC2-CDD2-DDA3-82BF-141E7772581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A3FA41-3137-902F-0E5D-EA42C84152A8}"/>
              </a:ext>
            </a:extLst>
          </p:cNvPr>
          <p:cNvPicPr>
            <a:picLocks noChangeAspect="1"/>
          </p:cNvPicPr>
          <p:nvPr/>
        </p:nvPicPr>
        <p:blipFill>
          <a:blip r:embed="rId2"/>
          <a:stretch>
            <a:fillRect/>
          </a:stretch>
        </p:blipFill>
        <p:spPr>
          <a:xfrm>
            <a:off x="0" y="1260321"/>
            <a:ext cx="9144000" cy="2622857"/>
          </a:xfrm>
          <a:prstGeom prst="rect">
            <a:avLst/>
          </a:prstGeom>
          <a:ln>
            <a:solidFill>
              <a:schemeClr val="tx1"/>
            </a:solidFill>
          </a:ln>
        </p:spPr>
      </p:pic>
      <p:sp>
        <p:nvSpPr>
          <p:cNvPr id="3" name="Title 2">
            <a:extLst>
              <a:ext uri="{FF2B5EF4-FFF2-40B4-BE49-F238E27FC236}">
                <a16:creationId xmlns:a16="http://schemas.microsoft.com/office/drawing/2014/main" id="{034878FE-4B16-4AF4-62AA-A239B0184952}"/>
              </a:ext>
            </a:extLst>
          </p:cNvPr>
          <p:cNvSpPr>
            <a:spLocks noGrp="1"/>
          </p:cNvSpPr>
          <p:nvPr>
            <p:ph type="title"/>
          </p:nvPr>
        </p:nvSpPr>
        <p:spPr/>
        <p:txBody>
          <a:bodyPr/>
          <a:lstStyle/>
          <a:p>
            <a:r>
              <a:rPr lang="en-US" dirty="0"/>
              <a:t>For example</a:t>
            </a:r>
          </a:p>
        </p:txBody>
      </p:sp>
      <p:sp>
        <p:nvSpPr>
          <p:cNvPr id="8" name="Content Placeholder 3">
            <a:extLst>
              <a:ext uri="{FF2B5EF4-FFF2-40B4-BE49-F238E27FC236}">
                <a16:creationId xmlns:a16="http://schemas.microsoft.com/office/drawing/2014/main" id="{C8A8CD7B-EDFF-0998-3707-3224FD14DD9D}"/>
              </a:ext>
            </a:extLst>
          </p:cNvPr>
          <p:cNvSpPr txBox="1">
            <a:spLocks/>
          </p:cNvSpPr>
          <p:nvPr/>
        </p:nvSpPr>
        <p:spPr>
          <a:xfrm>
            <a:off x="310987" y="843558"/>
            <a:ext cx="8496944"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The borrowing activity letter is sent to patron Alicia Chen</a:t>
            </a:r>
          </a:p>
        </p:txBody>
      </p:sp>
      <p:sp>
        <p:nvSpPr>
          <p:cNvPr id="11" name="Rectangle 10">
            <a:extLst>
              <a:ext uri="{FF2B5EF4-FFF2-40B4-BE49-F238E27FC236}">
                <a16:creationId xmlns:a16="http://schemas.microsoft.com/office/drawing/2014/main" id="{8B10AE1C-CD87-5B3B-F4B7-8FC88B4ADD51}"/>
              </a:ext>
            </a:extLst>
          </p:cNvPr>
          <p:cNvSpPr/>
          <p:nvPr/>
        </p:nvSpPr>
        <p:spPr>
          <a:xfrm>
            <a:off x="179512" y="1880880"/>
            <a:ext cx="792088" cy="162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20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results</a:t>
            </a:r>
          </a:p>
        </p:txBody>
      </p:sp>
    </p:spTree>
    <p:extLst>
      <p:ext uri="{BB962C8B-B14F-4D97-AF65-F5344CB8AC3E}">
        <p14:creationId xmlns:p14="http://schemas.microsoft.com/office/powerpoint/2010/main" val="114886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results</a:t>
            </a:r>
          </a:p>
        </p:txBody>
      </p:sp>
      <p:sp>
        <p:nvSpPr>
          <p:cNvPr id="8" name="Content Placeholder 3">
            <a:extLst>
              <a:ext uri="{FF2B5EF4-FFF2-40B4-BE49-F238E27FC236}">
                <a16:creationId xmlns:a16="http://schemas.microsoft.com/office/drawing/2014/main" id="{62389DDB-0EA4-44CA-AFED-B66626AABBD1}"/>
              </a:ext>
            </a:extLst>
          </p:cNvPr>
          <p:cNvSpPr txBox="1">
            <a:spLocks/>
          </p:cNvSpPr>
          <p:nvPr/>
        </p:nvSpPr>
        <p:spPr>
          <a:xfrm>
            <a:off x="310987" y="843558"/>
            <a:ext cx="8496944" cy="38164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Alicia Chen received two letters: </a:t>
            </a:r>
          </a:p>
          <a:p>
            <a:pPr lvl="1"/>
            <a:r>
              <a:rPr lang="en-US" sz="1800" dirty="0"/>
              <a:t>One for loan activity in the Main library </a:t>
            </a:r>
          </a:p>
          <a:p>
            <a:pPr lvl="1"/>
            <a:r>
              <a:rPr lang="en-US" sz="1800" dirty="0"/>
              <a:t>One for loan activity in the Library and Information Science Library.</a:t>
            </a:r>
          </a:p>
          <a:p>
            <a:r>
              <a:rPr lang="en-US" sz="1800" dirty="0"/>
              <a:t>Each letter has the appropriate logo.</a:t>
            </a:r>
          </a:p>
          <a:p>
            <a:endParaRPr lang="en-US" sz="1800" dirty="0"/>
          </a:p>
          <a:p>
            <a:endParaRPr lang="en-US" sz="1800" dirty="0"/>
          </a:p>
        </p:txBody>
      </p:sp>
    </p:spTree>
    <p:extLst>
      <p:ext uri="{BB962C8B-B14F-4D97-AF65-F5344CB8AC3E}">
        <p14:creationId xmlns:p14="http://schemas.microsoft.com/office/powerpoint/2010/main" val="310512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A76968-F261-5EC8-23D5-D20CE68C5288}"/>
              </a:ext>
            </a:extLst>
          </p:cNvPr>
          <p:cNvPicPr>
            <a:picLocks noChangeAspect="1"/>
          </p:cNvPicPr>
          <p:nvPr/>
        </p:nvPicPr>
        <p:blipFill>
          <a:blip r:embed="rId2"/>
          <a:stretch>
            <a:fillRect/>
          </a:stretch>
        </p:blipFill>
        <p:spPr>
          <a:xfrm>
            <a:off x="251520" y="626334"/>
            <a:ext cx="8320699" cy="410565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results</a:t>
            </a:r>
          </a:p>
        </p:txBody>
      </p:sp>
      <p:sp>
        <p:nvSpPr>
          <p:cNvPr id="7" name="TextBox 6">
            <a:extLst>
              <a:ext uri="{FF2B5EF4-FFF2-40B4-BE49-F238E27FC236}">
                <a16:creationId xmlns:a16="http://schemas.microsoft.com/office/drawing/2014/main" id="{E302D0AB-39D8-42BE-99C7-0FBEF322758B}"/>
              </a:ext>
            </a:extLst>
          </p:cNvPr>
          <p:cNvSpPr txBox="1"/>
          <p:nvPr/>
        </p:nvSpPr>
        <p:spPr>
          <a:xfrm>
            <a:off x="5400094" y="735940"/>
            <a:ext cx="2808312" cy="738664"/>
          </a:xfrm>
          <a:prstGeom prst="rect">
            <a:avLst/>
          </a:prstGeom>
          <a:solidFill>
            <a:srgbClr val="FFFF00"/>
          </a:solidFill>
          <a:ln>
            <a:solidFill>
              <a:schemeClr val="tx1"/>
            </a:solidFill>
          </a:ln>
        </p:spPr>
        <p:txBody>
          <a:bodyPr wrap="square" rtlCol="0">
            <a:spAutoFit/>
          </a:bodyPr>
          <a:lstStyle/>
          <a:p>
            <a:r>
              <a:rPr lang="en-US" sz="1400" dirty="0"/>
              <a:t>The letter to Alicia Chen for the Main Library uses the logo for the Main Library</a:t>
            </a:r>
          </a:p>
        </p:txBody>
      </p:sp>
      <p:sp>
        <p:nvSpPr>
          <p:cNvPr id="10" name="Rectangle 9">
            <a:extLst>
              <a:ext uri="{FF2B5EF4-FFF2-40B4-BE49-F238E27FC236}">
                <a16:creationId xmlns:a16="http://schemas.microsoft.com/office/drawing/2014/main" id="{71ECE284-CFA2-4D5B-9405-7ECE9046D982}"/>
              </a:ext>
            </a:extLst>
          </p:cNvPr>
          <p:cNvSpPr/>
          <p:nvPr/>
        </p:nvSpPr>
        <p:spPr>
          <a:xfrm>
            <a:off x="3555937" y="4277246"/>
            <a:ext cx="15841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7AC85BCC-EAC6-4FB1-87A4-FC2118AAA4AC}"/>
              </a:ext>
            </a:extLst>
          </p:cNvPr>
          <p:cNvSpPr/>
          <p:nvPr/>
        </p:nvSpPr>
        <p:spPr>
          <a:xfrm>
            <a:off x="1691680" y="915566"/>
            <a:ext cx="648072" cy="37941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4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DE138-6818-A073-DD90-38F407DB79B7}"/>
              </a:ext>
            </a:extLst>
          </p:cNvPr>
          <p:cNvPicPr>
            <a:picLocks noChangeAspect="1"/>
          </p:cNvPicPr>
          <p:nvPr/>
        </p:nvPicPr>
        <p:blipFill>
          <a:blip r:embed="rId2"/>
          <a:stretch>
            <a:fillRect/>
          </a:stretch>
        </p:blipFill>
        <p:spPr>
          <a:xfrm>
            <a:off x="1" y="833958"/>
            <a:ext cx="8671759" cy="410565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results</a:t>
            </a:r>
          </a:p>
        </p:txBody>
      </p:sp>
      <p:sp>
        <p:nvSpPr>
          <p:cNvPr id="7" name="TextBox 6">
            <a:extLst>
              <a:ext uri="{FF2B5EF4-FFF2-40B4-BE49-F238E27FC236}">
                <a16:creationId xmlns:a16="http://schemas.microsoft.com/office/drawing/2014/main" id="{E302D0AB-39D8-42BE-99C7-0FBEF322758B}"/>
              </a:ext>
            </a:extLst>
          </p:cNvPr>
          <p:cNvSpPr txBox="1"/>
          <p:nvPr/>
        </p:nvSpPr>
        <p:spPr>
          <a:xfrm>
            <a:off x="4716016" y="771550"/>
            <a:ext cx="3779911" cy="738664"/>
          </a:xfrm>
          <a:prstGeom prst="rect">
            <a:avLst/>
          </a:prstGeom>
          <a:solidFill>
            <a:srgbClr val="FFFF00"/>
          </a:solidFill>
          <a:ln>
            <a:solidFill>
              <a:schemeClr val="tx1"/>
            </a:solidFill>
          </a:ln>
        </p:spPr>
        <p:txBody>
          <a:bodyPr wrap="square" rtlCol="0">
            <a:spAutoFit/>
          </a:bodyPr>
          <a:lstStyle/>
          <a:p>
            <a:r>
              <a:rPr lang="en-US" sz="1400" dirty="0"/>
              <a:t>The letter to Alicia Chen for the Library and Information Science Library uses the logo for the Library and Information Science Library</a:t>
            </a:r>
          </a:p>
        </p:txBody>
      </p:sp>
      <p:sp>
        <p:nvSpPr>
          <p:cNvPr id="10" name="Rectangle 9">
            <a:extLst>
              <a:ext uri="{FF2B5EF4-FFF2-40B4-BE49-F238E27FC236}">
                <a16:creationId xmlns:a16="http://schemas.microsoft.com/office/drawing/2014/main" id="{71ECE284-CFA2-4D5B-9405-7ECE9046D982}"/>
              </a:ext>
            </a:extLst>
          </p:cNvPr>
          <p:cNvSpPr/>
          <p:nvPr/>
        </p:nvSpPr>
        <p:spPr>
          <a:xfrm>
            <a:off x="2915816" y="4421289"/>
            <a:ext cx="28803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AB593F7D-DB81-410A-BCC8-80BD5800CB08}"/>
              </a:ext>
            </a:extLst>
          </p:cNvPr>
          <p:cNvSpPr/>
          <p:nvPr/>
        </p:nvSpPr>
        <p:spPr>
          <a:xfrm>
            <a:off x="1115616" y="1059582"/>
            <a:ext cx="648072" cy="37941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9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565719"/>
            <a:ext cx="4824536" cy="4339766"/>
          </a:xfrm>
        </p:spPr>
        <p:txBody>
          <a:bodyPr/>
          <a:lstStyle/>
          <a:p>
            <a:pPr lvl="1"/>
            <a:r>
              <a:rPr lang="en-US" sz="2400" dirty="0"/>
              <a:t>Introduction</a:t>
            </a:r>
          </a:p>
          <a:p>
            <a:pPr lvl="1"/>
            <a:r>
              <a:rPr lang="en-US" sz="2400" dirty="0"/>
              <a:t>For example</a:t>
            </a:r>
          </a:p>
          <a:p>
            <a:pPr lvl="1"/>
            <a:r>
              <a:rPr lang="en-US" sz="2400" dirty="0"/>
              <a:t>The results</a:t>
            </a:r>
          </a:p>
          <a:p>
            <a:endParaRPr lang="en-US"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54163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5" name="Content Placeholder 3">
            <a:extLst>
              <a:ext uri="{FF2B5EF4-FFF2-40B4-BE49-F238E27FC236}">
                <a16:creationId xmlns:a16="http://schemas.microsoft.com/office/drawing/2014/main" id="{E0035742-E490-4E82-974E-18CEA8A3DAFE}"/>
              </a:ext>
            </a:extLst>
          </p:cNvPr>
          <p:cNvSpPr>
            <a:spLocks noGrp="1"/>
          </p:cNvSpPr>
          <p:nvPr>
            <p:ph idx="1"/>
          </p:nvPr>
        </p:nvSpPr>
        <p:spPr>
          <a:xfrm>
            <a:off x="395536" y="771550"/>
            <a:ext cx="8424936" cy="3960439"/>
          </a:xfrm>
        </p:spPr>
        <p:txBody>
          <a:bodyPr>
            <a:normAutofit/>
          </a:bodyPr>
          <a:lstStyle/>
          <a:p>
            <a:r>
              <a:rPr lang="en-US" sz="1800" dirty="0"/>
              <a:t>Institutions can configure Alma so that letters that aggregate information from multiple libraries, such as Borrowing Activity Letter, Courtesy Letter, Ful Requests Report Letter, Ful Overdue And Lost Loan Notification Letter, etc. will be aggregated and sent per library. </a:t>
            </a:r>
          </a:p>
          <a:p>
            <a:r>
              <a:rPr lang="en-US" sz="1800" dirty="0"/>
              <a:t>For details regarding this feature see </a:t>
            </a:r>
          </a:p>
          <a:p>
            <a:pPr lvl="1"/>
            <a:r>
              <a:rPr lang="en-US" sz="1800" dirty="0"/>
              <a:t>Movie: </a:t>
            </a:r>
            <a:r>
              <a:rPr lang="en-US" sz="1800" dirty="0">
                <a:hlinkClick r:id="rId2" tooltip="Library Level Patron Notifications"/>
              </a:rPr>
              <a:t>Library Level Patron Notifications</a:t>
            </a:r>
            <a:endParaRPr lang="en-US" sz="1800" dirty="0"/>
          </a:p>
          <a:p>
            <a:pPr lvl="1"/>
            <a:r>
              <a:rPr lang="en-US" sz="1800" dirty="0"/>
              <a:t>Presentation: </a:t>
            </a:r>
            <a:r>
              <a:rPr lang="en-US" sz="1800" dirty="0">
                <a:hlinkClick r:id="rId3" tooltip="Library Level Patron Notifications.pptx"/>
              </a:rPr>
              <a:t>Library Level Patron Notifications.pptx</a:t>
            </a:r>
            <a:endParaRPr lang="en-US" sz="1800" dirty="0"/>
          </a:p>
          <a:p>
            <a:r>
              <a:rPr lang="en-US" sz="1800" dirty="0"/>
              <a:t>We will now show that it is also possible to have </a:t>
            </a:r>
            <a:r>
              <a:rPr lang="en-US" sz="1800" dirty="0">
                <a:highlight>
                  <a:srgbClr val="FFFF00"/>
                </a:highlight>
              </a:rPr>
              <a:t>separate letter logos per library</a:t>
            </a:r>
          </a:p>
        </p:txBody>
      </p: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The setup</a:t>
            </a:r>
          </a:p>
        </p:txBody>
      </p:sp>
    </p:spTree>
    <p:extLst>
      <p:ext uri="{BB962C8B-B14F-4D97-AF65-F5344CB8AC3E}">
        <p14:creationId xmlns:p14="http://schemas.microsoft.com/office/powerpoint/2010/main" val="26324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17281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Libraries can upload logos to be displayed on letters when a single library is selected in the Configuration menu (Configuration Menu &gt; General &gt; User Interface Settings &gt; Alma Logo and Color Scheme). </a:t>
            </a:r>
          </a:p>
          <a:p>
            <a:r>
              <a:rPr lang="en-US" sz="1800" dirty="0"/>
              <a:t>This is in addition to being able to upload logos when the institution is selected in the Configuration menu.  </a:t>
            </a:r>
          </a:p>
        </p:txBody>
      </p:sp>
    </p:spTree>
    <p:extLst>
      <p:ext uri="{BB962C8B-B14F-4D97-AF65-F5344CB8AC3E}">
        <p14:creationId xmlns:p14="http://schemas.microsoft.com/office/powerpoint/2010/main" val="365539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3960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When logos are defined on both the institution and the library levels, the logo displayed on the letter is determined as follows:</a:t>
            </a:r>
          </a:p>
          <a:p>
            <a:pPr lvl="1"/>
            <a:r>
              <a:rPr lang="en-US" sz="1800" dirty="0"/>
              <a:t>If the organization unit is Library, and a library logo exists for that library, the library logo is displayed. </a:t>
            </a:r>
          </a:p>
          <a:p>
            <a:pPr lvl="1"/>
            <a:r>
              <a:rPr lang="en-US" sz="1800" dirty="0"/>
              <a:t>If organization unit is Library and no library logo exists for that library, the institution logo is displayed.</a:t>
            </a:r>
          </a:p>
          <a:p>
            <a:pPr lvl="1"/>
            <a:r>
              <a:rPr lang="en-US" sz="1800" dirty="0"/>
              <a:t>If organization unit is Institution, the Institution logo is displayed. </a:t>
            </a:r>
          </a:p>
        </p:txBody>
      </p:sp>
    </p:spTree>
    <p:extLst>
      <p:ext uri="{BB962C8B-B14F-4D97-AF65-F5344CB8AC3E}">
        <p14:creationId xmlns:p14="http://schemas.microsoft.com/office/powerpoint/2010/main" val="131590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23528" y="646479"/>
            <a:ext cx="8496944"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In our example we will use this for the Main Library:</a:t>
            </a:r>
          </a:p>
        </p:txBody>
      </p:sp>
      <p:sp>
        <p:nvSpPr>
          <p:cNvPr id="7" name="Content Placeholder 3">
            <a:extLst>
              <a:ext uri="{FF2B5EF4-FFF2-40B4-BE49-F238E27FC236}">
                <a16:creationId xmlns:a16="http://schemas.microsoft.com/office/drawing/2014/main" id="{9DF1D8B1-916A-425E-AE1A-7E673275909F}"/>
              </a:ext>
            </a:extLst>
          </p:cNvPr>
          <p:cNvSpPr txBox="1">
            <a:spLocks/>
          </p:cNvSpPr>
          <p:nvPr/>
        </p:nvSpPr>
        <p:spPr>
          <a:xfrm>
            <a:off x="359532" y="2931790"/>
            <a:ext cx="8496944"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We will use this for the Library and Information Science Library:</a:t>
            </a:r>
          </a:p>
        </p:txBody>
      </p:sp>
      <p:pic>
        <p:nvPicPr>
          <p:cNvPr id="5" name="Picture 4">
            <a:extLst>
              <a:ext uri="{FF2B5EF4-FFF2-40B4-BE49-F238E27FC236}">
                <a16:creationId xmlns:a16="http://schemas.microsoft.com/office/drawing/2014/main" id="{27B8395E-2AD6-7079-9913-36C38B706AD5}"/>
              </a:ext>
            </a:extLst>
          </p:cNvPr>
          <p:cNvPicPr>
            <a:picLocks noChangeAspect="1"/>
          </p:cNvPicPr>
          <p:nvPr/>
        </p:nvPicPr>
        <p:blipFill>
          <a:blip r:embed="rId2"/>
          <a:stretch>
            <a:fillRect/>
          </a:stretch>
        </p:blipFill>
        <p:spPr>
          <a:xfrm>
            <a:off x="2940303" y="1150535"/>
            <a:ext cx="2439166" cy="1618488"/>
          </a:xfrm>
          <a:prstGeom prst="rect">
            <a:avLst/>
          </a:prstGeom>
        </p:spPr>
      </p:pic>
      <p:sp>
        <p:nvSpPr>
          <p:cNvPr id="8" name="TextBox 7">
            <a:extLst>
              <a:ext uri="{FF2B5EF4-FFF2-40B4-BE49-F238E27FC236}">
                <a16:creationId xmlns:a16="http://schemas.microsoft.com/office/drawing/2014/main" id="{41FE0AF6-E92A-2ED9-D772-97AE8526E82F}"/>
              </a:ext>
            </a:extLst>
          </p:cNvPr>
          <p:cNvSpPr txBox="1"/>
          <p:nvPr/>
        </p:nvSpPr>
        <p:spPr>
          <a:xfrm>
            <a:off x="5580112" y="2570853"/>
            <a:ext cx="3384376" cy="215444"/>
          </a:xfrm>
          <a:prstGeom prst="rect">
            <a:avLst/>
          </a:prstGeom>
          <a:noFill/>
        </p:spPr>
        <p:txBody>
          <a:bodyPr wrap="square" rtlCol="0">
            <a:spAutoFit/>
          </a:bodyPr>
          <a:lstStyle/>
          <a:p>
            <a:r>
              <a:rPr lang="en-US" sz="800" dirty="0"/>
              <a:t>https://www.pexels.com/photo/books-in-black-wooden-book-shelf-159711/</a:t>
            </a:r>
          </a:p>
        </p:txBody>
      </p:sp>
      <p:pic>
        <p:nvPicPr>
          <p:cNvPr id="11" name="Picture 10">
            <a:extLst>
              <a:ext uri="{FF2B5EF4-FFF2-40B4-BE49-F238E27FC236}">
                <a16:creationId xmlns:a16="http://schemas.microsoft.com/office/drawing/2014/main" id="{A63B3AF3-E321-3872-796D-51DC16254BBF}"/>
              </a:ext>
            </a:extLst>
          </p:cNvPr>
          <p:cNvPicPr>
            <a:picLocks noChangeAspect="1"/>
          </p:cNvPicPr>
          <p:nvPr/>
        </p:nvPicPr>
        <p:blipFill>
          <a:blip r:embed="rId3"/>
          <a:stretch>
            <a:fillRect/>
          </a:stretch>
        </p:blipFill>
        <p:spPr>
          <a:xfrm>
            <a:off x="2994883" y="3356162"/>
            <a:ext cx="2373276" cy="1618488"/>
          </a:xfrm>
          <a:prstGeom prst="rect">
            <a:avLst/>
          </a:prstGeom>
        </p:spPr>
      </p:pic>
      <p:sp>
        <p:nvSpPr>
          <p:cNvPr id="12" name="TextBox 11">
            <a:extLst>
              <a:ext uri="{FF2B5EF4-FFF2-40B4-BE49-F238E27FC236}">
                <a16:creationId xmlns:a16="http://schemas.microsoft.com/office/drawing/2014/main" id="{E214D74F-544B-B643-7440-89DFB8F2AA29}"/>
              </a:ext>
            </a:extLst>
          </p:cNvPr>
          <p:cNvSpPr txBox="1"/>
          <p:nvPr/>
        </p:nvSpPr>
        <p:spPr>
          <a:xfrm>
            <a:off x="5583317" y="4394446"/>
            <a:ext cx="3384376" cy="215444"/>
          </a:xfrm>
          <a:prstGeom prst="rect">
            <a:avLst/>
          </a:prstGeom>
          <a:noFill/>
        </p:spPr>
        <p:txBody>
          <a:bodyPr wrap="square" rtlCol="0">
            <a:spAutoFit/>
          </a:bodyPr>
          <a:lstStyle/>
          <a:p>
            <a:r>
              <a:rPr lang="en-US" sz="800" dirty="0"/>
              <a:t>https://www.pexels.com/photo/assorted-books-on-shelf-1290141/</a:t>
            </a:r>
          </a:p>
        </p:txBody>
      </p:sp>
    </p:spTree>
    <p:extLst>
      <p:ext uri="{BB962C8B-B14F-4D97-AF65-F5344CB8AC3E}">
        <p14:creationId xmlns:p14="http://schemas.microsoft.com/office/powerpoint/2010/main" val="178237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FF6915-1F18-4B65-7F91-A6A44AB8AD81}"/>
              </a:ext>
            </a:extLst>
          </p:cNvPr>
          <p:cNvPicPr>
            <a:picLocks noChangeAspect="1"/>
          </p:cNvPicPr>
          <p:nvPr/>
        </p:nvPicPr>
        <p:blipFill>
          <a:blip r:embed="rId2"/>
          <a:stretch>
            <a:fillRect/>
          </a:stretch>
        </p:blipFill>
        <p:spPr>
          <a:xfrm>
            <a:off x="0" y="2374231"/>
            <a:ext cx="9144000" cy="12776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setup</a:t>
            </a:r>
          </a:p>
        </p:txBody>
      </p:sp>
      <p:sp>
        <p:nvSpPr>
          <p:cNvPr id="6" name="Content Placeholder 3">
            <a:extLst>
              <a:ext uri="{FF2B5EF4-FFF2-40B4-BE49-F238E27FC236}">
                <a16:creationId xmlns:a16="http://schemas.microsoft.com/office/drawing/2014/main" id="{3A46A033-98F6-45CB-A6F9-9B8583240C21}"/>
              </a:ext>
            </a:extLst>
          </p:cNvPr>
          <p:cNvSpPr txBox="1">
            <a:spLocks/>
          </p:cNvSpPr>
          <p:nvPr/>
        </p:nvSpPr>
        <p:spPr>
          <a:xfrm>
            <a:off x="310987" y="843558"/>
            <a:ext cx="8496944" cy="14401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Access the logos at "Configuration &gt; General &gt; User Interface Settings  &gt; Alma Logo and Color Scheme"</a:t>
            </a:r>
          </a:p>
          <a:p>
            <a:r>
              <a:rPr lang="en-US" sz="1800" dirty="0"/>
              <a:t>On the top choose a specific library instead of the institution</a:t>
            </a:r>
          </a:p>
        </p:txBody>
      </p:sp>
      <p:sp>
        <p:nvSpPr>
          <p:cNvPr id="5" name="TextBox 4">
            <a:extLst>
              <a:ext uri="{FF2B5EF4-FFF2-40B4-BE49-F238E27FC236}">
                <a16:creationId xmlns:a16="http://schemas.microsoft.com/office/drawing/2014/main" id="{06139ED7-9DC4-4338-BAFF-A1562AAA14C0}"/>
              </a:ext>
            </a:extLst>
          </p:cNvPr>
          <p:cNvSpPr txBox="1"/>
          <p:nvPr/>
        </p:nvSpPr>
        <p:spPr>
          <a:xfrm>
            <a:off x="3059832" y="2213452"/>
            <a:ext cx="2304256" cy="523220"/>
          </a:xfrm>
          <a:prstGeom prst="rect">
            <a:avLst/>
          </a:prstGeom>
          <a:solidFill>
            <a:srgbClr val="FFFF00"/>
          </a:solidFill>
          <a:ln>
            <a:solidFill>
              <a:schemeClr val="accent1"/>
            </a:solidFill>
          </a:ln>
        </p:spPr>
        <p:txBody>
          <a:bodyPr wrap="square" rtlCol="0">
            <a:spAutoFit/>
          </a:bodyPr>
          <a:lstStyle/>
          <a:p>
            <a:r>
              <a:rPr lang="en-US" sz="1400" dirty="0"/>
              <a:t>Here we will choose a library instead of the institution</a:t>
            </a:r>
          </a:p>
        </p:txBody>
      </p:sp>
      <p:cxnSp>
        <p:nvCxnSpPr>
          <p:cNvPr id="8" name="Straight Arrow Connector 7">
            <a:extLst>
              <a:ext uri="{FF2B5EF4-FFF2-40B4-BE49-F238E27FC236}">
                <a16:creationId xmlns:a16="http://schemas.microsoft.com/office/drawing/2014/main" id="{71BA09BC-EC0B-484F-BBBC-11D4120ACD83}"/>
              </a:ext>
            </a:extLst>
          </p:cNvPr>
          <p:cNvCxnSpPr/>
          <p:nvPr/>
        </p:nvCxnSpPr>
        <p:spPr>
          <a:xfrm flipH="1">
            <a:off x="2195736" y="2529218"/>
            <a:ext cx="864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48172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233</TotalTime>
  <Words>537</Words>
  <Application>Microsoft Office PowerPoint</Application>
  <PresentationFormat>On-screen Show (16:9)</PresentationFormat>
  <Paragraphs>54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IGeLU_2016_16X9 (1)</vt:lpstr>
      <vt:lpstr>Library Level Patron Notification Logos </vt:lpstr>
      <vt:lpstr>PowerPoint Presentation</vt:lpstr>
      <vt:lpstr>Introduction</vt:lpstr>
      <vt:lpstr>Introduction</vt:lpstr>
      <vt:lpstr>The setup</vt:lpstr>
      <vt:lpstr>The setup</vt:lpstr>
      <vt:lpstr>The setup</vt:lpstr>
      <vt:lpstr>The setup</vt:lpstr>
      <vt:lpstr>The setup</vt:lpstr>
      <vt:lpstr>The setup</vt:lpstr>
      <vt:lpstr>The setup</vt:lpstr>
      <vt:lpstr>For example</vt:lpstr>
      <vt:lpstr>For example</vt:lpstr>
      <vt:lpstr>For example</vt:lpstr>
      <vt:lpstr>For example</vt:lpstr>
      <vt:lpstr>The results</vt:lpstr>
      <vt:lpstr>The results</vt:lpstr>
      <vt:lpstr>The results</vt:lpstr>
      <vt:lpstr>The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18</cp:revision>
  <dcterms:created xsi:type="dcterms:W3CDTF">2021-11-30T14:32:13Z</dcterms:created>
  <dcterms:modified xsi:type="dcterms:W3CDTF">2024-12-30T12:43:26Z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